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78" r:id="rId2"/>
    <p:sldId id="290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5143500" type="screen16x9"/>
  <p:notesSz cx="6858000" cy="9144000"/>
  <p:embeddedFontLst>
    <p:embeddedFont>
      <p:font typeface="Merriweather" pitchFamily="2" charset="77"/>
      <p:regular r:id="rId16"/>
      <p:bold r:id="rId17"/>
      <p:italic r:id="rId18"/>
      <p:boldItalic r:id="rId19"/>
    </p:embeddedFon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6"/>
  </p:normalViewPr>
  <p:slideViewPr>
    <p:cSldViewPr snapToGrid="0">
      <p:cViewPr varScale="1">
        <p:scale>
          <a:sx n="150" d="100"/>
          <a:sy n="150" d="100"/>
        </p:scale>
        <p:origin x="520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8b36235c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8b36235c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8bd7870bf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8bd7870bf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300">
                <a:latin typeface="Roboto"/>
                <a:ea typeface="Roboto"/>
                <a:cs typeface="Roboto"/>
                <a:sym typeface="Roboto"/>
              </a:rPr>
              <a:t> - keep track of who shows up, not just who was expected to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8bd7870bf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8bd7870bfe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8bd7870bfe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8bd7870bfe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8b36235cdb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8b36235cdb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someone gets sick, who do you contact?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to do if someone is sick? Where do you put them? How do you handle that? Individual bathrooms?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will be cleaning?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8bd7870bfe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8bd7870bfe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Transferring disease to family at home in November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actions can affect the whole campus community - school can close early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Professors are often higher risk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conscious of custodial Staff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don’t want the contact tracing to come back to you, your Brothers, or new members etc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8bd7870bfe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8bd7870bfe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 sz="1400">
                <a:latin typeface="Roboto"/>
                <a:ea typeface="Roboto"/>
                <a:cs typeface="Roboto"/>
                <a:sym typeface="Roboto"/>
              </a:rPr>
              <a:t>You have to make plans that people are going to buy into and abide by</a:t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 sz="1400">
                <a:latin typeface="Roboto"/>
                <a:ea typeface="Roboto"/>
                <a:cs typeface="Roboto"/>
                <a:sym typeface="Roboto"/>
              </a:rPr>
              <a:t>How to hold each other accountable</a:t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 sz="1400">
                <a:latin typeface="Roboto"/>
                <a:ea typeface="Roboto"/>
                <a:cs typeface="Roboto"/>
                <a:sym typeface="Roboto"/>
              </a:rPr>
              <a:t>Creating a plan isn’t difficult, but we have to think through these things</a:t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 sz="1400">
                <a:latin typeface="Roboto"/>
                <a:ea typeface="Roboto"/>
                <a:cs typeface="Roboto"/>
                <a:sym typeface="Roboto"/>
              </a:rPr>
              <a:t>Create multiple plans for socially distant programming, virtual programming, and a combination</a:t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 sz="1400">
                <a:latin typeface="Roboto"/>
                <a:ea typeface="Roboto"/>
                <a:cs typeface="Roboto"/>
                <a:sym typeface="Roboto"/>
              </a:rPr>
              <a:t>How are you getting cleaning supplies? If this ramps up, what will you do?</a:t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 sz="1400">
                <a:latin typeface="Roboto"/>
                <a:ea typeface="Roboto"/>
                <a:cs typeface="Roboto"/>
                <a:sym typeface="Roboto"/>
              </a:rPr>
              <a:t>Worst case you have extra supplies</a:t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-"/>
            </a:pPr>
            <a:r>
              <a:rPr lang="en" sz="1400">
                <a:latin typeface="Roboto"/>
                <a:ea typeface="Roboto"/>
                <a:cs typeface="Roboto"/>
                <a:sym typeface="Roboto"/>
              </a:rPr>
              <a:t>Good use of Dues money</a:t>
            </a:r>
            <a:endParaRPr sz="1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8bd7870bf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8bd7870bf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Covid chair should work directly with every other position for the foreseeable future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View AEPi’s one pager on aepi.org/connect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8bd7870bf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8bd7870bfe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Brothers have egos and may not speak up about how uncomfortable they may feel about precautions we’re taking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out what precautions you need to take to make sure Brothers feel comfortable in their house or at events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set aside a bathroom or sick room, make sure it has a shower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b36235cdb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b36235cdb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aware of who you could transmit to - family, chapter employees, professors, campus employees, local community members, etc.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8bd7870bf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8bd7870bf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8bd7870bf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8bd7870bf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be safer not to gather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aepi.org/covid-19-update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"/>
          <p:cNvSpPr txBox="1">
            <a:spLocks noGrp="1"/>
          </p:cNvSpPr>
          <p:nvPr>
            <p:ph type="ctrTitle"/>
          </p:nvPr>
        </p:nvSpPr>
        <p:spPr>
          <a:xfrm>
            <a:off x="370400" y="539725"/>
            <a:ext cx="3687300" cy="18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Returning to Normal on your Campus</a:t>
            </a:r>
            <a:endParaRPr/>
          </a:p>
        </p:txBody>
      </p:sp>
      <p:pic>
        <p:nvPicPr>
          <p:cNvPr id="241" name="Google Shape;24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01711">
            <a:off x="6830790" y="209072"/>
            <a:ext cx="1954521" cy="1827331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5"/>
          <p:cNvSpPr txBox="1"/>
          <p:nvPr/>
        </p:nvSpPr>
        <p:spPr>
          <a:xfrm>
            <a:off x="6430450" y="4466475"/>
            <a:ext cx="2755200" cy="5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Thursday, July 9, 2020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3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Member Education</a:t>
            </a:r>
            <a:endParaRPr/>
          </a:p>
        </p:txBody>
      </p:sp>
      <p:sp>
        <p:nvSpPr>
          <p:cNvPr id="298" name="Google Shape;298;p43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43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Do we have to meet in person to get the desired outcome?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Interviews socially distant or virtually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Education sessions - great way to have a lot of Brothers involved</a:t>
            </a:r>
            <a:endParaRPr>
              <a:solidFill>
                <a:srgbClr val="000000"/>
              </a:solidFill>
            </a:endParaRPr>
          </a:p>
          <a:p>
            <a:pPr marL="914400" lvl="1" indent="-2984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New Member Info - Greek alphabet, history, etc.</a:t>
            </a:r>
            <a:endParaRPr>
              <a:solidFill>
                <a:srgbClr val="000000"/>
              </a:solidFill>
            </a:endParaRPr>
          </a:p>
          <a:p>
            <a:pPr marL="914400" lvl="1" indent="-2984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Life skills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Bonding activities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Big Brother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Virtual Initiation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4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Guidelines</a:t>
            </a:r>
            <a:endParaRPr/>
          </a:p>
        </p:txBody>
      </p:sp>
      <p:sp>
        <p:nvSpPr>
          <p:cNvPr id="305" name="Google Shape;305;p44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4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Screening before people enter the event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Masks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Guest List</a:t>
            </a:r>
            <a:endParaRPr>
              <a:solidFill>
                <a:srgbClr val="000000"/>
              </a:solidFill>
            </a:endParaRPr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Contact tracing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Security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Which bathrooms are people approved to use?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Have more events outside if possible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Limit size of gatherings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5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Creative ways to program</a:t>
            </a:r>
            <a:endParaRPr/>
          </a:p>
        </p:txBody>
      </p:sp>
      <p:sp>
        <p:nvSpPr>
          <p:cNvPr id="312" name="Google Shape;312;p45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45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Going virtual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In person and virtual events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Chapter Netflix or Redzone account, have Brother video and watch the same thing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Focus on alumni engagement and educational series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Have multiple events to reduce gathering sizes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Philanthropy and Community Service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Host cooking classes virtually or purchase a Master Class subscription 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Civic Engagement</a:t>
            </a:r>
            <a:endParaRPr>
              <a:solidFill>
                <a:srgbClr val="000000"/>
              </a:solidFill>
            </a:endParaRPr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Voting registration</a:t>
            </a:r>
            <a:endParaRPr>
              <a:solidFill>
                <a:srgbClr val="000000"/>
              </a:solidFill>
            </a:endParaRPr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Social Justice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6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Staffing</a:t>
            </a:r>
            <a:endParaRPr/>
          </a:p>
        </p:txBody>
      </p:sp>
      <p:sp>
        <p:nvSpPr>
          <p:cNvPr id="319" name="Google Shape;319;p46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46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Remote Consulting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Limited travel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Weekly calls with Eboard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AEPi.org/Connect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We are available always available to speak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150A2284-B3B4-F14E-9057-B13FCB548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430759"/>
            <a:ext cx="8520599" cy="1609707"/>
          </a:xfrm>
        </p:spPr>
        <p:txBody>
          <a:bodyPr/>
          <a:lstStyle/>
          <a:p>
            <a:r>
              <a:rPr lang="en-US" b="1" dirty="0"/>
              <a:t>IMPORTANT! The advice and opinions offered in this program were based on the guidelines and information available at the time of the program. This is a constantly changing and evolving environment. </a:t>
            </a:r>
            <a:r>
              <a:rPr lang="en-US" b="1" dirty="0" err="1"/>
              <a:t>AEPi</a:t>
            </a:r>
            <a:r>
              <a:rPr lang="en-US" b="1" dirty="0"/>
              <a:t> urges you to become familiar with your current local and campus policies and operate within those guidelines. If you need more information, please contact the </a:t>
            </a:r>
            <a:r>
              <a:rPr lang="en-US" b="1" dirty="0" err="1"/>
              <a:t>AEPi</a:t>
            </a:r>
            <a:r>
              <a:rPr lang="en-US" b="1" dirty="0"/>
              <a:t> International office.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8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Guidelines</a:t>
            </a:r>
            <a:endParaRPr/>
          </a:p>
        </p:txBody>
      </p:sp>
      <p:sp>
        <p:nvSpPr>
          <p:cNvPr id="248" name="Google Shape;248;p36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9" name="Google Shape;24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49140" y="3336676"/>
            <a:ext cx="2013778" cy="1882728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6"/>
          <p:cNvSpPr txBox="1"/>
          <p:nvPr/>
        </p:nvSpPr>
        <p:spPr>
          <a:xfrm>
            <a:off x="4861400" y="470150"/>
            <a:ext cx="4062000" cy="3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Follow local, state and federal guidelines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Know University policies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You are responsible for more than yourself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Find your campus guidelines and Covid resources on </a:t>
            </a:r>
            <a:r>
              <a:rPr lang="en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AEPi Connect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Campuses so far</a:t>
            </a:r>
            <a:endParaRPr/>
          </a:p>
        </p:txBody>
      </p:sp>
      <p:sp>
        <p:nvSpPr>
          <p:cNvPr id="256" name="Google Shape;256;p37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37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Alabama - Students throwing COVID parties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Washington - Over 112 Greek Members test positive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Wisconsin, Madison - Bars opened, students tested positive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Guidelines for communal living - CDC guidelines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Don’t be the reason for campus spread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Don’t end up on the front page!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8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you do?</a:t>
            </a:r>
            <a:endParaRPr/>
          </a:p>
        </p:txBody>
      </p:sp>
      <p:sp>
        <p:nvSpPr>
          <p:cNvPr id="263" name="Google Shape;263;p38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38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4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Make plans for different scenarios and activities. Be proactive!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Sick Brother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Getting cleaning supplies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Contact tracing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Meetings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Ritual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Elections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Recruitment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New Member Education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Philanthropy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Social events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Budgeting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Elections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Athletics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Social distancing activities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Better to have a plan now rather than reacting when a Brother gets sick.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Respect each Brother’s concerns and precautions.</a:t>
            </a: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COVID Chair</a:t>
            </a:r>
            <a:endParaRPr/>
          </a:p>
        </p:txBody>
      </p:sp>
      <p:sp>
        <p:nvSpPr>
          <p:cNvPr id="270" name="Google Shape;270;p3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3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A1915"/>
              </a:buClr>
              <a:buSzPts val="1400"/>
              <a:buChar char="●"/>
            </a:pPr>
            <a:r>
              <a:rPr lang="en" sz="1400">
                <a:solidFill>
                  <a:srgbClr val="1A1915"/>
                </a:solidFill>
              </a:rPr>
              <a:t>Educate the Brothers of the chapter and local COVID  guidelines and procedures.</a:t>
            </a:r>
            <a:endParaRPr sz="1400">
              <a:solidFill>
                <a:srgbClr val="1A191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A1915"/>
              </a:buClr>
              <a:buSzPts val="1400"/>
              <a:buChar char="●"/>
            </a:pPr>
            <a:r>
              <a:rPr lang="en" sz="1400">
                <a:solidFill>
                  <a:srgbClr val="1A1915"/>
                </a:solidFill>
              </a:rPr>
              <a:t>Work with your Exchequer to purchase cleaning supplies to keep members and guests safe at houses/events.</a:t>
            </a:r>
            <a:endParaRPr sz="1400">
              <a:solidFill>
                <a:srgbClr val="1A191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A1915"/>
              </a:buClr>
              <a:buSzPts val="1400"/>
              <a:buChar char="●"/>
            </a:pPr>
            <a:r>
              <a:rPr lang="en" sz="1400">
                <a:solidFill>
                  <a:srgbClr val="1A1915"/>
                </a:solidFill>
              </a:rPr>
              <a:t>Update the chapter each week on changes to guidelines, reopening phases, or any current statistics.</a:t>
            </a:r>
            <a:endParaRPr sz="1400">
              <a:solidFill>
                <a:srgbClr val="1A191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A1915"/>
              </a:buClr>
              <a:buSzPts val="1400"/>
              <a:buChar char="●"/>
            </a:pPr>
            <a:r>
              <a:rPr lang="en" sz="1400">
                <a:solidFill>
                  <a:srgbClr val="1A1915"/>
                </a:solidFill>
              </a:rPr>
              <a:t>Work with the Brother-at-Large to provide resources for Brothers</a:t>
            </a:r>
            <a:endParaRPr sz="1400">
              <a:solidFill>
                <a:srgbClr val="1A191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A1915"/>
              </a:buClr>
              <a:buSzPts val="1400"/>
              <a:buChar char="●"/>
            </a:pPr>
            <a:r>
              <a:rPr lang="en" sz="1400">
                <a:solidFill>
                  <a:srgbClr val="1A1915"/>
                </a:solidFill>
              </a:rPr>
              <a:t>Set guidelines for all events, regardless of size, to ensure safe practices and social distancing possible. </a:t>
            </a:r>
            <a:endParaRPr sz="1400">
              <a:solidFill>
                <a:srgbClr val="1A191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A1915"/>
              </a:buClr>
              <a:buSzPts val="1400"/>
              <a:buChar char="●"/>
            </a:pPr>
            <a:r>
              <a:rPr lang="en" sz="1400">
                <a:solidFill>
                  <a:srgbClr val="1A1915"/>
                </a:solidFill>
              </a:rPr>
              <a:t>Communicate with Brothers about cleanliness and guest policies.</a:t>
            </a:r>
            <a:endParaRPr sz="1400">
              <a:solidFill>
                <a:srgbClr val="1A191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A1915"/>
              </a:buClr>
              <a:buSzPts val="1400"/>
              <a:buChar char="●"/>
            </a:pPr>
            <a:r>
              <a:rPr lang="en" sz="1400">
                <a:solidFill>
                  <a:srgbClr val="1A1915"/>
                </a:solidFill>
              </a:rPr>
              <a:t>Set a cleaning schedule and STICK TO IT</a:t>
            </a:r>
            <a:endParaRPr sz="1400">
              <a:solidFill>
                <a:srgbClr val="1A1915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A1915"/>
              </a:buClr>
              <a:buSzPts val="1400"/>
              <a:buChar char="●"/>
            </a:pPr>
            <a:r>
              <a:rPr lang="en" sz="1400">
                <a:solidFill>
                  <a:srgbClr val="1A1915"/>
                </a:solidFill>
              </a:rPr>
              <a:t>Assign Brothers to do screening at events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0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if...</a:t>
            </a:r>
            <a:endParaRPr/>
          </a:p>
        </p:txBody>
      </p:sp>
      <p:sp>
        <p:nvSpPr>
          <p:cNvPr id="277" name="Google Shape;277;p40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40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What if a Brother gets sick?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How will he quarantine at his house?</a:t>
            </a:r>
            <a:endParaRPr>
              <a:solidFill>
                <a:srgbClr val="000000"/>
              </a:solidFill>
            </a:endParaRPr>
          </a:p>
          <a:p>
            <a:pPr marL="914400" lvl="1" indent="-2984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What steps do his roomates need to take? 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Are there enough bathrooms? Are you setting a bathroom aside for an infected person if someone gets it?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Who is cleaning the bathrooms?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Who is bringing that person their meals?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What do you do if you come into contact with somebody who is infected?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1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Safety</a:t>
            </a:r>
            <a:endParaRPr/>
          </a:p>
        </p:txBody>
      </p:sp>
      <p:sp>
        <p:nvSpPr>
          <p:cNvPr id="284" name="Google Shape;284;p41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1"/>
          <p:cNvSpPr txBox="1"/>
          <p:nvPr/>
        </p:nvSpPr>
        <p:spPr>
          <a:xfrm>
            <a:off x="4908425" y="413725"/>
            <a:ext cx="4071600" cy="46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Just because you’re young, doesn’t mean you can’t get sick or transmit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Contact tracing - know who is coming into your house - not a bad idea to keep track of who is entering and exiting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Cleaning supplies for chapter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Disinfect areas after use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Require facemasks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Temperature checks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Have events outdoors, or indoors if you have the ability to socially distance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Post signs in house about protective measures to stop the spread, wear a facemask properly, and wash your hands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Have only single serve food or utensils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Be honest with yourself and your Brothers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Encourage Brothers to get tested if they feel sick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2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Recruitment</a:t>
            </a:r>
            <a:endParaRPr/>
          </a:p>
        </p:txBody>
      </p:sp>
      <p:sp>
        <p:nvSpPr>
          <p:cNvPr id="291" name="Google Shape;291;p42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42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We are giving students a College experience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Think about how the Seniors finished High School, we are providing them a service and experience they’re missing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Can’t wait to rely on the University for a plan</a:t>
            </a:r>
            <a:endParaRPr>
              <a:solidFill>
                <a:srgbClr val="000000"/>
              </a:solidFill>
            </a:endParaRPr>
          </a:p>
          <a:p>
            <a:pPr marL="914400" lvl="1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">
                <a:solidFill>
                  <a:srgbClr val="000000"/>
                </a:solidFill>
              </a:rPr>
              <a:t>Plan ahead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Coffee dates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Virtual recruitment and activities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Gaming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Making friends, individual contact is key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Set goal to have no 5’s left on your list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May not be able to use Bid Room</a:t>
            </a:r>
            <a:endParaRPr>
              <a:solidFill>
                <a:srgbClr val="000000"/>
              </a:solidFill>
            </a:endParaRPr>
          </a:p>
          <a:p>
            <a:pPr marL="457200" lvl="0" indent="-3111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●"/>
            </a:pPr>
            <a:r>
              <a:rPr lang="en">
                <a:solidFill>
                  <a:srgbClr val="000000"/>
                </a:solidFill>
              </a:rPr>
              <a:t>Virtual Induction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1030</Words>
  <Application>Microsoft Macintosh PowerPoint</Application>
  <PresentationFormat>On-screen Show (16:9)</PresentationFormat>
  <Paragraphs>134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Merriweather</vt:lpstr>
      <vt:lpstr>Arial</vt:lpstr>
      <vt:lpstr>Roboto</vt:lpstr>
      <vt:lpstr>Paradigm</vt:lpstr>
      <vt:lpstr>Returning to Normal on your Campus</vt:lpstr>
      <vt:lpstr>PowerPoint Presentation</vt:lpstr>
      <vt:lpstr>Guidelines</vt:lpstr>
      <vt:lpstr>Campuses so far</vt:lpstr>
      <vt:lpstr>What can you do?</vt:lpstr>
      <vt:lpstr>COVID Chair</vt:lpstr>
      <vt:lpstr>What if...</vt:lpstr>
      <vt:lpstr>Chapter Safety</vt:lpstr>
      <vt:lpstr>Recruitment</vt:lpstr>
      <vt:lpstr>New Member Education</vt:lpstr>
      <vt:lpstr>Event Guidelines</vt:lpstr>
      <vt:lpstr>Creative ways to program</vt:lpstr>
      <vt:lpstr>Staffing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Returning to Normal on your Campus</dc:title>
  <cp:lastModifiedBy>jkirschtel@aepi.org</cp:lastModifiedBy>
  <cp:revision>2</cp:revision>
  <dcterms:modified xsi:type="dcterms:W3CDTF">2020-09-01T12:36:55Z</dcterms:modified>
</cp:coreProperties>
</file>